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24" r:id="rId26"/>
    <p:sldId id="303" r:id="rId27"/>
    <p:sldId id="304" r:id="rId28"/>
    <p:sldId id="32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522"/>
    <p:restoredTop sz="94631"/>
  </p:normalViewPr>
  <p:slideViewPr>
    <p:cSldViewPr snapToGrid="0" snapToObjects="1">
      <p:cViewPr varScale="1">
        <p:scale>
          <a:sx n="73" d="100"/>
          <a:sy n="73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abmgis.org/Chapter3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4CFC2-394B-EF4E-918F-37B42AA7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Designing and Developing an Agent-based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72313" cy="4351338"/>
          </a:xfrm>
        </p:spPr>
        <p:txBody>
          <a:bodyPr/>
          <a:lstStyle/>
          <a:p>
            <a:r>
              <a:rPr lang="en-US" dirty="0"/>
              <a:t>Visualisation will typically come at the end of your ABM development, but it’s important to consider it here</a:t>
            </a:r>
          </a:p>
          <a:p>
            <a:r>
              <a:rPr lang="en-US" dirty="0"/>
              <a:t>The outputs from your model will influence the scale of development and the software it is developed in</a:t>
            </a:r>
          </a:p>
          <a:p>
            <a:r>
              <a:rPr lang="en-US" dirty="0"/>
              <a:t>Game development software idea for 3D ABM</a:t>
            </a:r>
          </a:p>
        </p:txBody>
      </p:sp>
    </p:spTree>
    <p:extLst>
      <p:ext uri="{BB962C8B-B14F-4D97-AF65-F5344CB8AC3E}">
        <p14:creationId xmlns:p14="http://schemas.microsoft.com/office/powerpoint/2010/main" val="323141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/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89201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Any ABM has a window of focus, with factors outside of that window simplified in some way</a:t>
            </a:r>
          </a:p>
          <a:p>
            <a:r>
              <a:rPr lang="en-US" dirty="0"/>
              <a:t>At this point, we identify the area of focus, and the assumptions we make in relation to external systems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</a:t>
            </a:r>
          </a:p>
          <a:p>
            <a:pPr marL="0" indent="0">
              <a:buNone/>
            </a:pPr>
            <a:r>
              <a:rPr lang="en-US" sz="2400" dirty="0"/>
              <a:t>Simulations of pedestrian movement focus on street-level interactions, and therefore make assumptions about behaviors outside of this window of interest</a:t>
            </a:r>
          </a:p>
          <a:p>
            <a:pPr marL="0" indent="0">
              <a:buNone/>
            </a:pPr>
            <a:r>
              <a:rPr lang="en-US" sz="2400" dirty="0"/>
              <a:t>We could adopt simplified gravity-based models or historic data to generate origin-destination flows, and we might ignore aspects of agent mood or the football team they support that are uncertain or not relevant to pedestrian movement</a:t>
            </a:r>
          </a:p>
        </p:txBody>
      </p:sp>
    </p:spTree>
    <p:extLst>
      <p:ext uri="{BB962C8B-B14F-4D97-AF65-F5344CB8AC3E}">
        <p14:creationId xmlns:p14="http://schemas.microsoft.com/office/powerpoint/2010/main" val="213873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76DF6B-0349-F544-8B61-A0F4EF8D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4" y="1422854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4491-3A8C-C34E-BF1C-CD30969A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B107-66ED-C14E-B6A1-8CC090BE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4727" cy="4351338"/>
          </a:xfrm>
        </p:spPr>
        <p:txBody>
          <a:bodyPr/>
          <a:lstStyle/>
          <a:p>
            <a:r>
              <a:rPr lang="en-US" dirty="0"/>
              <a:t>Space can be represented in different ways – tied to real world geographies, or abstract associations</a:t>
            </a:r>
          </a:p>
          <a:p>
            <a:r>
              <a:rPr lang="en-US" dirty="0"/>
              <a:t>Geographic space will typically draw on GIS datasets</a:t>
            </a:r>
          </a:p>
          <a:p>
            <a:r>
              <a:rPr lang="en-US" dirty="0"/>
              <a:t>Topological space, also known as network space, represents abstract links between agents (e.g. social networks, trade relations)</a:t>
            </a:r>
          </a:p>
        </p:txBody>
      </p:sp>
    </p:spTree>
    <p:extLst>
      <p:ext uri="{BB962C8B-B14F-4D97-AF65-F5344CB8AC3E}">
        <p14:creationId xmlns:p14="http://schemas.microsoft.com/office/powerpoint/2010/main" val="64224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E25F-9285-D645-83E6-1D5CFD3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E3BCF-EB3B-3343-8073-F4E33996A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definitions relate to the dynamics of the modelled system</a:t>
            </a:r>
          </a:p>
          <a:p>
            <a:r>
              <a:rPr lang="en-US" dirty="0"/>
              <a:t>The simulated ‘time step’ relates to the period of time between simulation updates, or how often an agent might change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The frequency of these updates relate to the context, but could vary from milliseconds to days and years</a:t>
            </a:r>
          </a:p>
          <a:p>
            <a:r>
              <a:rPr lang="en-US" dirty="0"/>
              <a:t>Choice of time step influences how long your model will take to run</a:t>
            </a:r>
          </a:p>
          <a:p>
            <a:endParaRPr lang="en-US" sz="1500" dirty="0"/>
          </a:p>
          <a:p>
            <a:r>
              <a:rPr lang="en-US" dirty="0"/>
              <a:t>A traffic model might update the position of vehicles every second</a:t>
            </a:r>
          </a:p>
          <a:p>
            <a:r>
              <a:rPr lang="en-US" dirty="0"/>
              <a:t>A migration simulation could update movements on a monthly basis </a:t>
            </a:r>
          </a:p>
        </p:txBody>
      </p:sp>
    </p:spTree>
    <p:extLst>
      <p:ext uri="{BB962C8B-B14F-4D97-AF65-F5344CB8AC3E}">
        <p14:creationId xmlns:p14="http://schemas.microsoft.com/office/powerpoint/2010/main" val="10119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4882-1F76-CF40-BD58-6C304C35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92AE-7A47-3D49-BBC8-44D8E112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This defines our groups of agents, which will be modelled in different ways at lower levels of our design process</a:t>
            </a:r>
          </a:p>
          <a:p>
            <a:r>
              <a:rPr lang="en-US" dirty="0"/>
              <a:t>We should ensure we capture all of the agent groups required to capture the observed social dynamics accurately</a:t>
            </a:r>
          </a:p>
          <a:p>
            <a:endParaRPr lang="en-US" dirty="0"/>
          </a:p>
          <a:p>
            <a:r>
              <a:rPr lang="en-US" dirty="0"/>
              <a:t>These definitions help with the later specification of the model, but more specific definitions about the agents are made at lower levels in the hierarchy</a:t>
            </a:r>
          </a:p>
        </p:txBody>
      </p:sp>
    </p:spTree>
    <p:extLst>
      <p:ext uri="{BB962C8B-B14F-4D97-AF65-F5344CB8AC3E}">
        <p14:creationId xmlns:p14="http://schemas.microsoft.com/office/powerpoint/2010/main" val="311685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Rules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50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Finally, we must design the physical rules and forces that will act upon our simulation ‘world’</a:t>
            </a:r>
          </a:p>
          <a:p>
            <a:endParaRPr lang="en-US" dirty="0"/>
          </a:p>
          <a:p>
            <a:r>
              <a:rPr lang="en-US" dirty="0"/>
              <a:t>We will define the exact nature of these interactions next, but we should first define the broader physics involved in our simulation</a:t>
            </a:r>
          </a:p>
          <a:p>
            <a:endParaRPr lang="en-US" dirty="0"/>
          </a:p>
          <a:p>
            <a:r>
              <a:rPr lang="en-US" dirty="0"/>
              <a:t>Does gravity have an effect? Does it matter?</a:t>
            </a:r>
          </a:p>
          <a:p>
            <a:r>
              <a:rPr lang="en-US" dirty="0"/>
              <a:t>How are physical interactions captured? Do agents respond according to Newtonian forces?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7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/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8657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Interactions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519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Having defined our ABM ‘World’, we now define the </a:t>
            </a:r>
            <a:r>
              <a:rPr lang="en-US" dirty="0" err="1"/>
              <a:t>behaviours</a:t>
            </a:r>
            <a:r>
              <a:rPr lang="en-US" dirty="0"/>
              <a:t> of our populations of agents</a:t>
            </a:r>
          </a:p>
          <a:p>
            <a:endParaRPr lang="en-US" sz="1100" dirty="0"/>
          </a:p>
          <a:p>
            <a:r>
              <a:rPr lang="en-US" dirty="0"/>
              <a:t>Physical interactions follow the rules set down at ‘World’ level, but relate to interactions within and between different agent groups</a:t>
            </a:r>
          </a:p>
          <a:p>
            <a:r>
              <a:rPr lang="en-US" dirty="0"/>
              <a:t>Physical interactions might be benign – such as the forces of attraction and repulsion involved in flocking simulation</a:t>
            </a:r>
          </a:p>
          <a:p>
            <a:r>
              <a:rPr lang="en-US" dirty="0"/>
              <a:t>Or they might be damaging for an agent – such as the ‘interaction’ between a wolf and sheep</a:t>
            </a:r>
          </a:p>
          <a:p>
            <a:endParaRPr lang="en-US" sz="1100" dirty="0"/>
          </a:p>
          <a:p>
            <a:r>
              <a:rPr lang="en-US" dirty="0"/>
              <a:t>Agents also interact with their spatial environment, being constrained or repulsed by features in space</a:t>
            </a:r>
          </a:p>
        </p:txBody>
      </p:sp>
    </p:spTree>
    <p:extLst>
      <p:ext uri="{BB962C8B-B14F-4D97-AF65-F5344CB8AC3E}">
        <p14:creationId xmlns:p14="http://schemas.microsoft.com/office/powerpoint/2010/main" val="188224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52B0-7DCB-EB4D-9E75-189E6021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A136-D306-3D40-9C87-5BDBD0E09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3335"/>
            <a:ext cx="10661073" cy="4351338"/>
          </a:xfrm>
        </p:spPr>
        <p:txBody>
          <a:bodyPr>
            <a:normAutofit/>
          </a:bodyPr>
          <a:lstStyle/>
          <a:p>
            <a:r>
              <a:rPr lang="en-US" dirty="0"/>
              <a:t>This relates to the design of how agents communicate, leading to the exchange of resources or information</a:t>
            </a:r>
          </a:p>
          <a:p>
            <a:endParaRPr lang="en-US" dirty="0"/>
          </a:p>
          <a:p>
            <a:r>
              <a:rPr lang="en-US" dirty="0"/>
              <a:t>Communication channels may be limited by spatial proximity, or constrained to interactions across a topological network</a:t>
            </a:r>
          </a:p>
          <a:p>
            <a:r>
              <a:rPr lang="en-US" dirty="0"/>
              <a:t>It may also be limited to one-way interaction, where a hierarchy exists</a:t>
            </a:r>
          </a:p>
          <a:p>
            <a:r>
              <a:rPr lang="en-US" dirty="0"/>
              <a:t>Multiple forms and frequencies of communication can exist between different agent groups</a:t>
            </a:r>
          </a:p>
        </p:txBody>
      </p:sp>
    </p:spTree>
    <p:extLst>
      <p:ext uri="{BB962C8B-B14F-4D97-AF65-F5344CB8AC3E}">
        <p14:creationId xmlns:p14="http://schemas.microsoft.com/office/powerpoint/2010/main" val="348825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this lecture, students will…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Understand the full breadth of considerations needed when designing an agent-based model</a:t>
            </a:r>
          </a:p>
          <a:p>
            <a:r>
              <a:rPr lang="en-US" dirty="0"/>
              <a:t>Understand the hierarchical nature of design choices in ABMs</a:t>
            </a:r>
          </a:p>
          <a:p>
            <a:r>
              <a:rPr lang="en-US" dirty="0"/>
              <a:t>Be able to design an ABM through careful elaboration of each aspect of the development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9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Exchanges of resources could be a good or bad thing for an agent – from exchanging goods or information, through to disease</a:t>
            </a:r>
          </a:p>
          <a:p>
            <a:endParaRPr lang="en-US" dirty="0"/>
          </a:p>
          <a:p>
            <a:r>
              <a:rPr lang="en-US" dirty="0"/>
              <a:t>The movement of resources from one agent to another is an important aspect in simulating a social system</a:t>
            </a:r>
          </a:p>
          <a:p>
            <a:r>
              <a:rPr lang="en-US" dirty="0"/>
              <a:t>The network of resource flow may govern the emergence of new social norms, such as the redistribution or accumulation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7942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/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263940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667250"/>
          </a:xfrm>
        </p:spPr>
        <p:txBody>
          <a:bodyPr>
            <a:normAutofit/>
          </a:bodyPr>
          <a:lstStyle/>
          <a:p>
            <a:r>
              <a:rPr lang="en-US" dirty="0"/>
              <a:t>One we have made our definitions of agent interaction, we can start capturing heterogeneity at the agent level</a:t>
            </a:r>
          </a:p>
          <a:p>
            <a:endParaRPr lang="en-US" sz="1000" dirty="0"/>
          </a:p>
          <a:p>
            <a:r>
              <a:rPr lang="en-US" dirty="0"/>
              <a:t>Characteristics refer to the attributes of the agents</a:t>
            </a:r>
          </a:p>
          <a:p>
            <a:r>
              <a:rPr lang="en-US" dirty="0"/>
              <a:t>We should limit these definitions to those factors most pertinent to the simulation dynamics</a:t>
            </a:r>
          </a:p>
          <a:p>
            <a:r>
              <a:rPr lang="en-US" dirty="0"/>
              <a:t>Characteristics can be defined randomly across a population of agents though defining a probability distribution from which the characteristic will be drawn</a:t>
            </a:r>
          </a:p>
        </p:txBody>
      </p:sp>
    </p:spTree>
    <p:extLst>
      <p:ext uri="{BB962C8B-B14F-4D97-AF65-F5344CB8AC3E}">
        <p14:creationId xmlns:p14="http://schemas.microsoft.com/office/powerpoint/2010/main" val="4012423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Agent decisions govern how the simulation evolves, so require careful thought</a:t>
            </a:r>
          </a:p>
          <a:p>
            <a:r>
              <a:rPr lang="en-US" dirty="0"/>
              <a:t>However, many of the constraints on decision-making have been made at higher levels – such as spatial definitions, interaction pathways, and characteristics</a:t>
            </a:r>
          </a:p>
          <a:p>
            <a:endParaRPr lang="en-US" dirty="0"/>
          </a:p>
          <a:p>
            <a:r>
              <a:rPr lang="en-US" dirty="0"/>
              <a:t>Decisions can be modelled in a variety of ways – there is a whole separate presentation on these approaches!</a:t>
            </a:r>
          </a:p>
          <a:p>
            <a:r>
              <a:rPr lang="en-US" dirty="0"/>
              <a:t>Agents will typically combine their own characteristics and perceptions in shaping the decision, so as a designer you must specify the type of information that is made available to an agent</a:t>
            </a:r>
          </a:p>
        </p:txBody>
      </p:sp>
    </p:spTree>
    <p:extLst>
      <p:ext uri="{BB962C8B-B14F-4D97-AF65-F5344CB8AC3E}">
        <p14:creationId xmlns:p14="http://schemas.microsoft.com/office/powerpoint/2010/main" val="77304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a decision as been made by an agent, it typically leads to an action, so here we must define these responses</a:t>
            </a:r>
          </a:p>
          <a:p>
            <a:r>
              <a:rPr lang="en-US" dirty="0"/>
              <a:t>An action could be a physical movement, an interaction with another agent, or simply a change to an agent’s internal state</a:t>
            </a:r>
          </a:p>
          <a:p>
            <a:r>
              <a:rPr lang="en-US" dirty="0"/>
              <a:t>All actions are shaped by the choices made at higher levels in relation to space, time, interaction pathways, and so on.</a:t>
            </a:r>
          </a:p>
          <a:p>
            <a:endParaRPr lang="en-US" dirty="0"/>
          </a:p>
          <a:p>
            <a:r>
              <a:rPr lang="en-US" dirty="0"/>
              <a:t>Actions can also occur on a temporal basis, either randomly or scheduled at regular intervals</a:t>
            </a:r>
          </a:p>
          <a:p>
            <a:r>
              <a:rPr lang="en-US" dirty="0"/>
              <a:t>It is likely that agents will incorporate multiple actions, from mundane actions (such as ’move’) to more complex interactions</a:t>
            </a:r>
          </a:p>
        </p:txBody>
      </p:sp>
    </p:spTree>
    <p:extLst>
      <p:ext uri="{BB962C8B-B14F-4D97-AF65-F5344CB8AC3E}">
        <p14:creationId xmlns:p14="http://schemas.microsoft.com/office/powerpoint/2010/main" val="208479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4574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1968-1D4B-604C-8808-49E215F0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96B5-6795-BA42-9178-521E9A658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This lecture has introduced a variety of considerations that need to be applied when building an agent-based model</a:t>
            </a:r>
          </a:p>
          <a:p>
            <a:r>
              <a:rPr lang="en-GB" dirty="0"/>
              <a:t>As has been shown, ABM development involves theoretical, practical, and scientific aspects of design, with each component potentially affected by prior design choices</a:t>
            </a:r>
          </a:p>
          <a:p>
            <a:r>
              <a:rPr lang="en-GB" dirty="0"/>
              <a:t>By considering each aspect of this process incrementally, a complete design of the ABM can be constructed, limiting the potential for missed detail or poor configuration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896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5E1-BC98-804C-AD40-6E14621D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5EE7-BC8D-024E-8788-032E2F51D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3111"/>
            <a:ext cx="10235084" cy="50323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2900" dirty="0"/>
              <a:t>For a good overview on considerations when designing an agent-based model, readers are referred to:</a:t>
            </a:r>
          </a:p>
          <a:p>
            <a:pPr marL="0" indent="0">
              <a:buNone/>
            </a:pPr>
            <a:r>
              <a:rPr lang="en-GB" sz="500" dirty="0"/>
              <a:t> </a:t>
            </a:r>
          </a:p>
          <a:p>
            <a:r>
              <a:rPr lang="en-GB" sz="2400" i="1" dirty="0" err="1"/>
              <a:t>Kornhauser</a:t>
            </a:r>
            <a:r>
              <a:rPr lang="en-GB" sz="2400" i="1" dirty="0"/>
              <a:t>, D., Wilensky, U. and Rand, D. (2009), ’Design Guidelines for Agent Based Model Visualization’, Journal of Artificial Societies and Social Simulation, 12(2), Available at http:// </a:t>
            </a:r>
            <a:r>
              <a:rPr lang="en-GB" sz="2400" i="1" dirty="0" err="1"/>
              <a:t>jasss.soc.surrey.ac.uk</a:t>
            </a:r>
            <a:r>
              <a:rPr lang="en-GB" sz="2400" i="1" dirty="0"/>
              <a:t>/12/2/1.html. </a:t>
            </a:r>
          </a:p>
          <a:p>
            <a:r>
              <a:rPr lang="en-GB" sz="2400" i="1" dirty="0"/>
              <a:t>Abdou, M., Hamill, L. and Gilbert, N. (2012), ’Designing and Building an Agent-Based Model’, in </a:t>
            </a:r>
            <a:r>
              <a:rPr lang="en-GB" sz="2400" i="1" dirty="0" err="1"/>
              <a:t>Heppenstall</a:t>
            </a:r>
            <a:r>
              <a:rPr lang="en-GB" sz="2400" i="1" dirty="0"/>
              <a:t>, A., Crooks, A.T., See, L.M. and Batty, M. (eds.), Agent-based Models of Geographical Systems, Springer, New York, NY, pp. 141-166. </a:t>
            </a:r>
          </a:p>
          <a:p>
            <a:pPr lvl="1"/>
            <a:endParaRPr lang="en-GB" sz="2000" i="1" dirty="0"/>
          </a:p>
          <a:p>
            <a:pPr marL="0" indent="0">
              <a:buNone/>
            </a:pPr>
            <a:r>
              <a:rPr lang="en-GB" sz="2900" dirty="0"/>
              <a:t>Pattern oriented modelling (POM) and the Overview, Design concepts and Details (ODD) protocol are important developments in the agent-based modelling methodology and were only briefly mentioned here. The interested reader could begin with the main papers: </a:t>
            </a:r>
          </a:p>
          <a:p>
            <a:pPr marL="0" indent="0">
              <a:buNone/>
            </a:pPr>
            <a:endParaRPr lang="en-GB" sz="400" dirty="0"/>
          </a:p>
          <a:p>
            <a:r>
              <a:rPr lang="en-GB" sz="2200" i="1" dirty="0"/>
              <a:t>Grimm et al., 2005Grimm, V., Revilla, E., Berger, U., </a:t>
            </a:r>
            <a:r>
              <a:rPr lang="en-GB" sz="2200" i="1" dirty="0" err="1"/>
              <a:t>Jeltsch</a:t>
            </a:r>
            <a:r>
              <a:rPr lang="en-GB" sz="2200" i="1" dirty="0"/>
              <a:t>, F., </a:t>
            </a:r>
            <a:r>
              <a:rPr lang="en-GB" sz="2200" i="1" dirty="0" err="1"/>
              <a:t>Mooij</a:t>
            </a:r>
            <a:r>
              <a:rPr lang="en-GB" sz="2200" i="1" dirty="0"/>
              <a:t>, W.M., </a:t>
            </a:r>
            <a:r>
              <a:rPr lang="en-GB" sz="2200" i="1" dirty="0" err="1"/>
              <a:t>Railsback</a:t>
            </a:r>
            <a:r>
              <a:rPr lang="en-GB" sz="2200" i="1" dirty="0"/>
              <a:t>, S.F., </a:t>
            </a:r>
            <a:r>
              <a:rPr lang="en-GB" sz="2200" i="1" dirty="0" err="1"/>
              <a:t>Thulke</a:t>
            </a:r>
            <a:r>
              <a:rPr lang="en-GB" sz="2200" i="1" dirty="0"/>
              <a:t>, H., Weiner, J., Wiegand, T. and DeAngelis, D.L. (2005), ’Pattern-Oriented Modelling of Agent-Based Complex Systems: Lessons from Ecology’, Science, 310: 987-991. </a:t>
            </a:r>
          </a:p>
          <a:p>
            <a:r>
              <a:rPr lang="en-GB" sz="2200" i="1" dirty="0"/>
              <a:t>Grimm, V., Berger, U., </a:t>
            </a:r>
            <a:r>
              <a:rPr lang="en-GB" sz="2200" i="1" dirty="0" err="1"/>
              <a:t>Bastiansen</a:t>
            </a:r>
            <a:r>
              <a:rPr lang="en-GB" sz="2200" i="1" dirty="0"/>
              <a:t>, F., </a:t>
            </a:r>
            <a:r>
              <a:rPr lang="en-GB" sz="2200" i="1" dirty="0" err="1"/>
              <a:t>Eliassen</a:t>
            </a:r>
            <a:r>
              <a:rPr lang="en-GB" sz="2200" i="1" dirty="0"/>
              <a:t>, S., </a:t>
            </a:r>
            <a:r>
              <a:rPr lang="en-GB" sz="2200" i="1" dirty="0" err="1"/>
              <a:t>Ginot</a:t>
            </a:r>
            <a:r>
              <a:rPr lang="en-GB" sz="2200" i="1" dirty="0"/>
              <a:t>, V., </a:t>
            </a:r>
            <a:r>
              <a:rPr lang="en-GB" sz="2200" i="1" dirty="0" err="1"/>
              <a:t>Giske</a:t>
            </a:r>
            <a:r>
              <a:rPr lang="en-GB" sz="2200" i="1" dirty="0"/>
              <a:t>, J., Goss-Custard, J., Grand, T., Heinz, S., </a:t>
            </a:r>
            <a:r>
              <a:rPr lang="en-GB" sz="2200" i="1" dirty="0" err="1"/>
              <a:t>Huse</a:t>
            </a:r>
            <a:r>
              <a:rPr lang="en-GB" sz="2200" i="1" dirty="0"/>
              <a:t>, G., </a:t>
            </a:r>
            <a:r>
              <a:rPr lang="en-GB" sz="2200" i="1" dirty="0" err="1"/>
              <a:t>Huth</a:t>
            </a:r>
            <a:r>
              <a:rPr lang="en-GB" sz="2200" i="1" dirty="0"/>
              <a:t>, A., Jepsen, J., Jorgensen, C., </a:t>
            </a:r>
            <a:r>
              <a:rPr lang="en-GB" sz="2200" i="1" dirty="0" err="1"/>
              <a:t>Mooij</a:t>
            </a:r>
            <a:r>
              <a:rPr lang="en-GB" sz="2200" i="1" dirty="0"/>
              <a:t>, W., Muller, B., </a:t>
            </a:r>
            <a:r>
              <a:rPr lang="en-GB" sz="2200" i="1" dirty="0" err="1"/>
              <a:t>Pe’er</a:t>
            </a:r>
            <a:r>
              <a:rPr lang="en-GB" sz="2200" i="1" dirty="0"/>
              <a:t>, G., </a:t>
            </a:r>
            <a:r>
              <a:rPr lang="en-GB" sz="2200" i="1" dirty="0" err="1"/>
              <a:t>Piou</a:t>
            </a:r>
            <a:r>
              <a:rPr lang="en-GB" sz="2200" i="1" dirty="0"/>
              <a:t>, C., </a:t>
            </a:r>
            <a:r>
              <a:rPr lang="en-GB" sz="2200" i="1" dirty="0" err="1"/>
              <a:t>Railsback</a:t>
            </a:r>
            <a:r>
              <a:rPr lang="en-GB" sz="2200" i="1" dirty="0"/>
              <a:t>, S., Robbins, A., Robbins, M., </a:t>
            </a:r>
            <a:r>
              <a:rPr lang="en-GB" sz="2200" i="1" dirty="0" err="1"/>
              <a:t>Rossmanith</a:t>
            </a:r>
            <a:r>
              <a:rPr lang="en-GB" sz="2200" i="1" dirty="0"/>
              <a:t>, E., Ruger, N., Strand, E., </a:t>
            </a:r>
            <a:r>
              <a:rPr lang="en-GB" sz="2200" i="1" dirty="0" err="1"/>
              <a:t>Souissi</a:t>
            </a:r>
            <a:r>
              <a:rPr lang="en-GB" sz="2200" i="1" dirty="0"/>
              <a:t>, S., </a:t>
            </a:r>
            <a:r>
              <a:rPr lang="en-GB" sz="2200" i="1" dirty="0" err="1"/>
              <a:t>Stillman</a:t>
            </a:r>
            <a:r>
              <a:rPr lang="en-GB" sz="2200" i="1" dirty="0"/>
              <a:t>, R., </a:t>
            </a:r>
            <a:r>
              <a:rPr lang="en-GB" sz="2200" i="1" dirty="0" err="1"/>
              <a:t>Vabo</a:t>
            </a:r>
            <a:r>
              <a:rPr lang="en-GB" sz="2200" i="1" dirty="0"/>
              <a:t>, R., </a:t>
            </a:r>
            <a:r>
              <a:rPr lang="en-GB" sz="2200" i="1" dirty="0" err="1"/>
              <a:t>Visser</a:t>
            </a:r>
            <a:r>
              <a:rPr lang="en-GB" sz="2200" i="1" dirty="0"/>
              <a:t>, U. and </a:t>
            </a:r>
            <a:r>
              <a:rPr lang="en-GB" sz="2200" i="1" dirty="0" err="1"/>
              <a:t>Deangelis</a:t>
            </a:r>
            <a:r>
              <a:rPr lang="en-GB" sz="2200" i="1" dirty="0"/>
              <a:t>, D. (2006), ’A Standard Protocol for Describing Individual-Based and Agent-Based Models’, Ecological Modelling, 198(1-2): 115?126. </a:t>
            </a:r>
          </a:p>
          <a:p>
            <a:r>
              <a:rPr lang="en-GB" sz="2200" i="1" dirty="0"/>
              <a:t>Grimm, V., Berger, U., DeAngelis, D.L., Polhill, G.J., </a:t>
            </a:r>
            <a:r>
              <a:rPr lang="en-GB" sz="2200" i="1" dirty="0" err="1"/>
              <a:t>Giske</a:t>
            </a:r>
            <a:r>
              <a:rPr lang="en-GB" sz="2200" i="1" dirty="0"/>
              <a:t>, J. and </a:t>
            </a:r>
            <a:r>
              <a:rPr lang="en-GB" sz="2200" i="1" dirty="0" err="1"/>
              <a:t>Railsback</a:t>
            </a:r>
            <a:r>
              <a:rPr lang="en-GB" sz="2200" i="1" dirty="0"/>
              <a:t>, S.F. (2010), ’The ODD Protocol For Describing Individual-Based And Agent-Based Models: A First Update’, Ecological Modelling, 221(23): 2760-2768. </a:t>
            </a:r>
          </a:p>
          <a:p>
            <a:r>
              <a:rPr lang="en-GB" sz="2200" i="1" dirty="0" err="1"/>
              <a:t>Mller</a:t>
            </a:r>
            <a:r>
              <a:rPr lang="en-GB" sz="2200" i="1" dirty="0"/>
              <a:t>, B., Bohn, F., </a:t>
            </a:r>
            <a:r>
              <a:rPr lang="en-GB" sz="2200" i="1" dirty="0" err="1"/>
              <a:t>Dreler</a:t>
            </a:r>
            <a:r>
              <a:rPr lang="en-GB" sz="2200" i="1" dirty="0"/>
              <a:t>, G., Groeneveld, J., </a:t>
            </a:r>
            <a:r>
              <a:rPr lang="en-GB" sz="2200" i="1" dirty="0" err="1"/>
              <a:t>Klassert</a:t>
            </a:r>
            <a:r>
              <a:rPr lang="en-GB" sz="2200" i="1" dirty="0"/>
              <a:t>, C., Martin, R., </a:t>
            </a:r>
            <a:r>
              <a:rPr lang="en-GB" sz="2200" i="1" dirty="0" err="1"/>
              <a:t>Schlter</a:t>
            </a:r>
            <a:r>
              <a:rPr lang="en-GB" sz="2200" i="1" dirty="0"/>
              <a:t>, M., Schulze, J., Weise, H. and Schwarz, N. (2013), ’Describing Human Decisions in Agent-based Models - ODD + D, An Extension of the ODD Protocol’, Environmental Modelling &amp; Software, 48: 37-48. </a:t>
            </a:r>
          </a:p>
        </p:txBody>
      </p:sp>
    </p:spTree>
    <p:extLst>
      <p:ext uri="{BB962C8B-B14F-4D97-AF65-F5344CB8AC3E}">
        <p14:creationId xmlns:p14="http://schemas.microsoft.com/office/powerpoint/2010/main" val="407366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E48AF-0D9F-D64D-A9F0-BBB2574B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BB726-5031-D24A-96A2-5824434A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Visit: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www.abmgis.org/Chapter3.html</a:t>
            </a:r>
            <a:r>
              <a:rPr lang="en-US" sz="2000" dirty="0">
                <a:solidFill>
                  <a:schemeClr val="bg1"/>
                </a:solidFill>
              </a:rPr>
              <a:t> for a selection of models to highlight core concepts introduced in this chapter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6F38BFC-6DFF-BA41-A181-51388DC0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-28685"/>
            <a:ext cx="8247529" cy="68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0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505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1825625"/>
            <a:ext cx="7511142" cy="4351338"/>
          </a:xfrm>
        </p:spPr>
        <p:txBody>
          <a:bodyPr/>
          <a:lstStyle/>
          <a:p>
            <a:r>
              <a:rPr lang="en-US" dirty="0"/>
              <a:t>The design of agent-based models is an iterative process, where we integrate theory and data in aiming to explain and predict social systems</a:t>
            </a:r>
          </a:p>
          <a:p>
            <a:r>
              <a:rPr lang="en-US" dirty="0"/>
              <a:t>While calibration and validation (covered later in the course) can help us tweak model parameters and improve fit, an ABM requires a strong underpinning design</a:t>
            </a:r>
          </a:p>
          <a:p>
            <a:r>
              <a:rPr lang="en-US" dirty="0"/>
              <a:t>In this lecture, we focus on the considerations required in the design of an ABM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D5624-53A5-814E-B202-BC72B2A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63" y="392112"/>
            <a:ext cx="3291574" cy="6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Design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book, we introduce a loose framework for ABM design, set into four levels of hierarchy:</a:t>
            </a:r>
          </a:p>
          <a:p>
            <a:pPr lvl="1">
              <a:spcBef>
                <a:spcPts val="1700"/>
              </a:spcBef>
            </a:pPr>
            <a:r>
              <a:rPr lang="en-US" dirty="0"/>
              <a:t>Overview – Relating broadly to the wider aims and definitions of the simulation as well as practical considerations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World – Involved with designing the model of the world in which the simulation will take place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Interactions – Design of the nature of interaction and exchange between agents, and the impact on model dynamics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Agents – How agent behavior is designed and encoded at the individual level</a:t>
            </a:r>
          </a:p>
          <a:p>
            <a:pPr lvl="1">
              <a:spcBef>
                <a:spcPts val="600"/>
              </a:spcBef>
            </a:pPr>
            <a:endParaRPr lang="en-US" sz="1400" dirty="0"/>
          </a:p>
          <a:p>
            <a:pPr>
              <a:spcBef>
                <a:spcPts val="600"/>
              </a:spcBef>
            </a:pPr>
            <a:r>
              <a:rPr lang="en-US" dirty="0"/>
              <a:t>Each stage leads to decisions that influence subsequent designs, thus it is advised that this process is conducted in this order</a:t>
            </a:r>
          </a:p>
        </p:txBody>
      </p:sp>
    </p:spTree>
    <p:extLst>
      <p:ext uri="{BB962C8B-B14F-4D97-AF65-F5344CB8AC3E}">
        <p14:creationId xmlns:p14="http://schemas.microsoft.com/office/powerpoint/2010/main" val="902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55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Purpose and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/>
          </a:bodyPr>
          <a:lstStyle/>
          <a:p>
            <a:r>
              <a:rPr lang="en-US" dirty="0"/>
              <a:t>The very first thing you should do when designing an ABM is explicitly specify: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purpose</a:t>
            </a:r>
            <a:r>
              <a:rPr lang="en-US" dirty="0"/>
              <a:t> for the simulation – why is the simulation needed, and what new is going to tell you about the world?</a:t>
            </a:r>
          </a:p>
          <a:p>
            <a:pPr lvl="1"/>
            <a:r>
              <a:rPr lang="en-US" dirty="0"/>
              <a:t>and the </a:t>
            </a:r>
            <a:r>
              <a:rPr lang="en-US" b="1" i="1" dirty="0"/>
              <a:t>process</a:t>
            </a:r>
            <a:r>
              <a:rPr lang="en-US" dirty="0"/>
              <a:t> being simulated – what process will be simulated?</a:t>
            </a:r>
          </a:p>
          <a:p>
            <a:r>
              <a:rPr lang="en-US" dirty="0"/>
              <a:t>There is a vast diversity of potential responses to these questions, and the answers are likely to be intuitively simple</a:t>
            </a:r>
          </a:p>
          <a:p>
            <a:r>
              <a:rPr lang="en-US" dirty="0"/>
              <a:t>However, they are important screening questions prior to embarking on ABM development – remember ‘just because you can build an ABM, doesn’t mean you should…’</a:t>
            </a:r>
          </a:p>
        </p:txBody>
      </p:sp>
    </p:spTree>
    <p:extLst>
      <p:ext uri="{BB962C8B-B14F-4D97-AF65-F5344CB8AC3E}">
        <p14:creationId xmlns:p14="http://schemas.microsoft.com/office/powerpoint/2010/main" val="415570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5CBC-BD0C-5442-8E78-59968A3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5C2C-B241-9C45-8012-A4A1B2B7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your ABM idea in mind, you should think about the datasets you could use to calibrate and validate your modelling</a:t>
            </a:r>
          </a:p>
          <a:p>
            <a:r>
              <a:rPr lang="en-US" dirty="0"/>
              <a:t>These choices are constrained by context and availability, but thought should also be given over to the strengths and limitations of alternative sources</a:t>
            </a:r>
          </a:p>
          <a:p>
            <a:r>
              <a:rPr lang="en-US" dirty="0"/>
              <a:t>Having a rough idea of the type of evaluation you’d like to conduct (and will be accepted by your peers) is a good idea at this stage – more details on these considerations follow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6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17A8-C0D5-C846-B9BB-841A0F2C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3E59-8835-5D4C-9B3F-AF65DDD2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25639" cy="4351338"/>
          </a:xfrm>
        </p:spPr>
        <p:txBody>
          <a:bodyPr/>
          <a:lstStyle/>
          <a:p>
            <a:r>
              <a:rPr lang="en-US" dirty="0"/>
              <a:t>How will you develop your ABM? There are lots of packages available, and it is important to examine the strengths and weaknesses of each</a:t>
            </a:r>
          </a:p>
          <a:p>
            <a:r>
              <a:rPr lang="en-US" dirty="0"/>
              <a:t>Consider simulation scale and computation requirements, and extensions of existing models</a:t>
            </a:r>
          </a:p>
          <a:p>
            <a:r>
              <a:rPr lang="en-US" dirty="0"/>
              <a:t>It also helps if you can already code in the language the framework uses!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DAD6-5B48-F042-A445-07520200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13" y="1864824"/>
            <a:ext cx="2034540" cy="807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05D8C-1196-7048-B4F3-EAA78AC1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531" y="5468313"/>
            <a:ext cx="3550923" cy="118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DCED0-A7CA-3D4C-AE91-FEDB3BB8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71" y="3896206"/>
            <a:ext cx="25400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9DF64-A5F6-954F-9944-D4DC7607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97" y="3192641"/>
            <a:ext cx="3357156" cy="470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19370-4560-2242-ABDF-7BD9A1BBE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743" y="5120659"/>
            <a:ext cx="1918447" cy="1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2056</Words>
  <Application>Microsoft Macintosh PowerPoint</Application>
  <PresentationFormat>Widescreen</PresentationFormat>
  <Paragraphs>169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Chapter 3</vt:lpstr>
      <vt:lpstr>Learning Objectives</vt:lpstr>
      <vt:lpstr>Lecture Outline</vt:lpstr>
      <vt:lpstr>Designing ABMs</vt:lpstr>
      <vt:lpstr>Design Framework</vt:lpstr>
      <vt:lpstr>Lecture Outline</vt:lpstr>
      <vt:lpstr>Purpose and Process</vt:lpstr>
      <vt:lpstr>Data Collection and Evaluation</vt:lpstr>
      <vt:lpstr>Development and Software</vt:lpstr>
      <vt:lpstr>Visualisation</vt:lpstr>
      <vt:lpstr>Lecture Outline</vt:lpstr>
      <vt:lpstr>External Systems</vt:lpstr>
      <vt:lpstr>Space</vt:lpstr>
      <vt:lpstr>Time</vt:lpstr>
      <vt:lpstr>Populations</vt:lpstr>
      <vt:lpstr>Physical Rules</vt:lpstr>
      <vt:lpstr>Lecture Outline</vt:lpstr>
      <vt:lpstr>Physical Interactions</vt:lpstr>
      <vt:lpstr>Communication</vt:lpstr>
      <vt:lpstr>Resource Exchange</vt:lpstr>
      <vt:lpstr>Lecture Outline</vt:lpstr>
      <vt:lpstr>Characteristics</vt:lpstr>
      <vt:lpstr>Decisions</vt:lpstr>
      <vt:lpstr>Actions</vt:lpstr>
      <vt:lpstr>Lecture Outline</vt:lpstr>
      <vt:lpstr>Summary</vt:lpstr>
      <vt:lpstr>Further Reading</vt:lpstr>
      <vt:lpstr>Online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Manley, Ed</cp:lastModifiedBy>
  <cp:revision>171</cp:revision>
  <dcterms:created xsi:type="dcterms:W3CDTF">2018-07-16T13:06:35Z</dcterms:created>
  <dcterms:modified xsi:type="dcterms:W3CDTF">2018-12-11T14:53:48Z</dcterms:modified>
</cp:coreProperties>
</file>